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26" r:id="rId2"/>
    <p:sldId id="377" r:id="rId3"/>
    <p:sldId id="720" r:id="rId4"/>
    <p:sldId id="723" r:id="rId5"/>
    <p:sldId id="724" r:id="rId6"/>
    <p:sldId id="727" r:id="rId7"/>
    <p:sldId id="725" r:id="rId8"/>
    <p:sldId id="728" r:id="rId9"/>
    <p:sldId id="726" r:id="rId10"/>
    <p:sldId id="729" r:id="rId11"/>
    <p:sldId id="722" r:id="rId12"/>
    <p:sldId id="730" r:id="rId13"/>
    <p:sldId id="731" r:id="rId14"/>
    <p:sldId id="732" r:id="rId15"/>
    <p:sldId id="733" r:id="rId16"/>
    <p:sldId id="734" r:id="rId17"/>
    <p:sldId id="736" r:id="rId18"/>
    <p:sldId id="735" r:id="rId19"/>
    <p:sldId id="737" r:id="rId20"/>
    <p:sldId id="338" r:id="rId21"/>
    <p:sldId id="759" r:id="rId22"/>
    <p:sldId id="760" r:id="rId23"/>
    <p:sldId id="761" r:id="rId24"/>
    <p:sldId id="762" r:id="rId25"/>
    <p:sldId id="763" r:id="rId26"/>
    <p:sldId id="764" r:id="rId27"/>
    <p:sldId id="765" r:id="rId28"/>
    <p:sldId id="781" r:id="rId29"/>
    <p:sldId id="778" r:id="rId30"/>
    <p:sldId id="779" r:id="rId31"/>
    <p:sldId id="780" r:id="rId32"/>
    <p:sldId id="766" r:id="rId33"/>
    <p:sldId id="767" r:id="rId34"/>
    <p:sldId id="768" r:id="rId35"/>
    <p:sldId id="769" r:id="rId36"/>
    <p:sldId id="770" r:id="rId37"/>
    <p:sldId id="771" r:id="rId38"/>
    <p:sldId id="772" r:id="rId39"/>
    <p:sldId id="773" r:id="rId40"/>
    <p:sldId id="774" r:id="rId41"/>
    <p:sldId id="775" r:id="rId42"/>
    <p:sldId id="327" r:id="rId43"/>
    <p:sldId id="756" r:id="rId44"/>
    <p:sldId id="757" r:id="rId45"/>
    <p:sldId id="758" r:id="rId46"/>
    <p:sldId id="608" r:id="rId47"/>
    <p:sldId id="745" r:id="rId48"/>
    <p:sldId id="746" r:id="rId49"/>
    <p:sldId id="747" r:id="rId50"/>
    <p:sldId id="748" r:id="rId51"/>
    <p:sldId id="750" r:id="rId52"/>
    <p:sldId id="749" r:id="rId53"/>
    <p:sldId id="751" r:id="rId54"/>
    <p:sldId id="376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90" autoAdjust="0"/>
    <p:restoredTop sz="78834" autoAdjust="0"/>
  </p:normalViewPr>
  <p:slideViewPr>
    <p:cSldViewPr>
      <p:cViewPr>
        <p:scale>
          <a:sx n="66" d="100"/>
          <a:sy n="66" d="100"/>
        </p:scale>
        <p:origin x="-339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764703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велика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цена!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Жертва крови Христа, 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Пролитой за меня! – 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ничто,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96751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Славу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славу я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пою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О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ничто,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Для хвалы жизнь отдаю, 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О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ничто,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764703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велика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цена!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Жертва крови Христа, 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Пролитой за меня! – 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ничто,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771800" y="1052736"/>
            <a:ext cx="6003847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6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Путь ко спасенью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15816" y="3429000"/>
            <a:ext cx="5472608" cy="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836712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Путь ко спасенью,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Новый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живой,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Жертвой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Христа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Открыт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пред тобой –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в храм на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небе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 Кровью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вступил,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Нас с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Богом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римирил.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692696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Радость,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радость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Ныне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грешным нам,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Ведь за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нас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Христос-Ходатай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там,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храме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небесном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предстоит,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Прощенье нам дарит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836712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Первосвященник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небе Христос —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За нас туда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Свою внёс,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 Божьим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Законом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Я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примирён,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Жертвой Христа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спасён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692696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Радость,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радость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Ныне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грешным нам,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Ведь за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нас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Христос-Ходатай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там,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храме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небесном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предстоит,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Прощенье нам дарит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836712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Скоро закончит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подвиг Свой,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затворится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дверь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храм святой.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поспешим же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Богу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прийти,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Верою в храм войти.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692696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Радость,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радость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Ныне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грешным нам,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Ведь за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нас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Христос-Ходатай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там,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храме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небесном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предстоит,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Прощенье нам дарит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spc="-150" dirty="0" smtClean="0">
                <a:solidFill>
                  <a:schemeClr val="bg1"/>
                </a:solidFill>
                <a:latin typeface="Georgia" pitchFamily="18" charset="0"/>
              </a:rPr>
              <a:t>Что мой грех</a:t>
            </a:r>
            <a:endParaRPr lang="en-US" sz="5400" spc="-150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lnSpc>
                <a:spcPct val="74000"/>
              </a:lnSpc>
            </a:pPr>
            <a:r>
              <a:rPr lang="ru-RU" sz="5400" spc="-150" dirty="0" smtClean="0">
                <a:solidFill>
                  <a:schemeClr val="bg1"/>
                </a:solidFill>
                <a:latin typeface="Georgia" pitchFamily="18" charset="0"/>
              </a:rPr>
              <a:t>м</a:t>
            </a:r>
            <a:r>
              <a:rPr lang="ru-RU" sz="5400" spc="-150" dirty="0" smtClean="0">
                <a:solidFill>
                  <a:schemeClr val="bg1"/>
                </a:solidFill>
                <a:latin typeface="Georgia" pitchFamily="18" charset="0"/>
              </a:rPr>
              <a:t>не </a:t>
            </a:r>
            <a:r>
              <a:rPr lang="ru-RU" sz="5400" spc="-150" dirty="0" smtClean="0">
                <a:solidFill>
                  <a:schemeClr val="bg1"/>
                </a:solidFill>
                <a:latin typeface="Georgia" pitchFamily="18" charset="0"/>
              </a:rPr>
              <a:t>может смыть?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627784" y="692696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Твёрдо я верю</a:t>
            </a:r>
          </a:p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в </a:t>
            </a: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Божью любовь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771800" y="2996952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068960"/>
            <a:ext cx="2366337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76470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Твёрдо 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верю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Божью любовь: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за меня пролил Свою Кровь,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согрешенья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простил,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вечное Царство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Двери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открыл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628799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я буду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Петь с торжеством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 Иисусе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Дивном моём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76470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Твёрдо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верю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милость Творца: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Он, мой Спаситель,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без конца;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Щедрой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рукою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очет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дать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Мир Свой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небесный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благодать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628799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я буду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Петь с торжеством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 Иисусе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Дивном моём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76470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Твёрдо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верю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Божьим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словам: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мой во славе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Явится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Сам,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Даст 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спасенье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торжеством,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Царствовать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будем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со Христом.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628799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я буду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Петь с торжеством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 Иисусе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Дивном моём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5"/>
            <a:ext cx="7776864" cy="4536627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Голос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Спасителя звучал, словно музыка, для слуха тех, кто привык к монотонным бесцветным проповедям книжников и фарисеев. Иисус говорил не спеша и выразительно, выделяя те слова, на которые желал обратить особое внимание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слушателей».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24743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Что мой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грех</a:t>
            </a:r>
            <a:endParaRPr lang="en-US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Мне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может смыть? -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О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ничто,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 вину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мою простить?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О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ничто,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5"/>
            <a:ext cx="7776864" cy="4044184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Смысл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Его слов был полностью понятен как старым людям, так и молодым, как учёным, так и необразованным. Это было бы невозможно, если бы Иисус говорил торопливо, произнося фразу за фразой без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передышки».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5"/>
            <a:ext cx="7776864" cy="432733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«Его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слушали очень внимательно, и о Нём шла молва, что Он говорит совсем не так, как книжники и фарисеи, ибо слова Иисуса воспринимались как слова Того, Кто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имеет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это право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(Э. Уайт, «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Советы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родителям, учителям и учащимся, с. 240).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6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Весть об Иисусе скажи мне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 об Иисусе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Скажи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расскажи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 Него;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Чудная повесть благая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дороже всего.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Ангелов песнь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Повтори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Песнь о Его рождестве: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«Богу –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Хваленье на небе,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Мир и любовь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земле!»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 об Иисусе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Скажи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расскажи про Него;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Чудная повесть благая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дороже всего.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Он в пустыне Постился,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искушаем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Там был,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претерпел, Расскажи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как врага победил.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8136904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Он без крова Скитался, всем помогал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их нужде,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Он людьми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Был отвержен,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бедности жил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 труде.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 об Иисусе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Скажи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расскажи про Него;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Чудная повесть благая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дороже всего.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ко кресту Пригвоздили,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на кресте умирал,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гроб как Его Положили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как из гроба восстал.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764703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велика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цена!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Жертва крови Христа, 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Пролитой за меня! – 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ничто,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Чудную повесть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Скажи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Он людей Возлюбил.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Слава вовеки Иисусу,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и мой грех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Искупил!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12474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Весть об Иисусе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Скажи мне,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расскажи про Него;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Чудная повесть благая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Сердцу дороже всего.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5"/>
            <a:ext cx="7776864" cy="5761577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«Спаситель никогда не скрывал истины, но изрекал её с любовью. В общении с людьми Иисус проявлял величайший такт, всегда был добрым и понимающим. От Христа никто не слышал грубых слов; Он никогда не ранил понапрасну чувствительную душу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без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нужды никогда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произносил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резких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слов». </a:t>
            </a: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5"/>
            <a:ext cx="7776864" cy="5755422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Искупитель не порицал человеческую слабость. Он бесстрашно обличал лицемерие, неверие и беззаконие, но даже самые гневные Свои упреки изрекал со слезами в голосе. Правда в Его устах никогда не выглядела жестокой. Голос Иисуса всегда был исполнен глубокой нежности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«Служители Евангелия», с. 117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5"/>
            <a:ext cx="8208912" cy="6247864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3900" b="1" dirty="0" smtClean="0">
                <a:solidFill>
                  <a:schemeClr val="tx2">
                    <a:lumMod val="50000"/>
                  </a:schemeClr>
                </a:solidFill>
              </a:rPr>
              <a:t>«В требованиях и обетованиях Иисуса была власть, а Его призывы полны сочувствия и настойчивой мольбы. Как нежно Он говорил измученным тяжким трудом: "Придите ко Мне, все </a:t>
            </a:r>
            <a:r>
              <a:rPr lang="ru-RU" sz="3900" b="1" dirty="0" err="1" smtClean="0">
                <a:solidFill>
                  <a:schemeClr val="tx2">
                    <a:lumMod val="50000"/>
                  </a:schemeClr>
                </a:solidFill>
              </a:rPr>
              <a:t>труждаю-щиеся</a:t>
            </a:r>
            <a:r>
              <a:rPr lang="ru-RU" sz="3900" b="1" dirty="0" smtClean="0">
                <a:solidFill>
                  <a:schemeClr val="tx2">
                    <a:lumMod val="50000"/>
                  </a:schemeClr>
                </a:solidFill>
              </a:rPr>
              <a:t> и обременённые, и Я успокою вас" (</a:t>
            </a:r>
            <a:r>
              <a:rPr lang="ru-RU" sz="3900" b="1" dirty="0" err="1" smtClean="0">
                <a:solidFill>
                  <a:schemeClr val="tx2">
                    <a:lumMod val="50000"/>
                  </a:schemeClr>
                </a:solidFill>
              </a:rPr>
              <a:t>Мф</a:t>
            </a:r>
            <a:r>
              <a:rPr lang="ru-RU" sz="3900" b="1" dirty="0" smtClean="0">
                <a:solidFill>
                  <a:schemeClr val="tx2">
                    <a:lumMod val="50000"/>
                  </a:schemeClr>
                </a:solidFill>
              </a:rPr>
              <a:t>. 11:28). С какой силой и состраданием Иисус приглашал: "Кто жаждет,</a:t>
            </a:r>
            <a:br>
              <a:rPr lang="ru-RU" sz="39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900" b="1" dirty="0" smtClean="0">
                <a:solidFill>
                  <a:schemeClr val="tx2">
                    <a:lumMod val="50000"/>
                  </a:schemeClr>
                </a:solidFill>
              </a:rPr>
              <a:t>иди ко Мне и пей" (Ин. 7:37)»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Ревью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энд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Геральд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1893 г.)</a:t>
            </a: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TextBox 5"/>
          <p:cNvSpPr txBox="1"/>
          <p:nvPr/>
        </p:nvSpPr>
        <p:spPr>
          <a:xfrm>
            <a:off x="452686" y="5739191"/>
            <a:ext cx="8280920" cy="4428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egallery6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60648"/>
            <a:ext cx="4512351" cy="635200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347864" y="1628800"/>
            <a:ext cx="5832648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7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Прохожий</a:t>
            </a:r>
            <a:b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у дверей стоит</a:t>
            </a:r>
            <a:endParaRPr 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59832" y="3429000"/>
            <a:ext cx="4963616" cy="948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052736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Прохожий у дверей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Стоит 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сердце нам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Стучит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стучит.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Давно уж ждёт Он —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Поспеши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дверь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впусти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052736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друг, дверь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впусти,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друг,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впусти,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Навек Христа прими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24744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мне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Сердце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убелит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? –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ничто,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Лишь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Чистоту мне что дарит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?-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О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ничто,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764704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— грешных Друг, Он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полн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любви,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Простит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твои грехи,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от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смерти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спасёт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Царство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ечное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введёт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052736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друг, дверь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впусти,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друг,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впусти,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Навек Христа прими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764704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нежно просит: «Дверь открой,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дам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вятой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покой».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друг!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Скорей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впусти –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Навек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себе прими!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1052736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друг, дверь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впусти,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друг,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впусти,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друг,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Навек Христа прими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764703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велика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цена!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Жертва крови Христа, 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Пролитой за меня! – 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ничто,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96751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 Богом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Примиряет всех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ничто,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Лишь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Нет иной цены за грех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О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ничто,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764703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велика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цена!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Жертва крови Христа, 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Пролитой за меня! – 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ничто,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96751"/>
            <a:ext cx="8208912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Мир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надежду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В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сердце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льёт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ничто,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Лишь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Иисуса! 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вятость мне свою даёт –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ничто,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     Лишь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кровь Иисуса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4530</TotalTime>
  <Words>653</Words>
  <Application>Microsoft Office PowerPoint</Application>
  <PresentationFormat>Экран (4:3)</PresentationFormat>
  <Paragraphs>189</Paragraphs>
  <Slides>54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116</cp:revision>
  <dcterms:created xsi:type="dcterms:W3CDTF">2016-09-02T12:17:38Z</dcterms:created>
  <dcterms:modified xsi:type="dcterms:W3CDTF">2016-11-03T15:44:50Z</dcterms:modified>
</cp:coreProperties>
</file>