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332" r:id="rId4"/>
    <p:sldId id="396" r:id="rId5"/>
    <p:sldId id="420" r:id="rId6"/>
    <p:sldId id="394" r:id="rId7"/>
    <p:sldId id="395" r:id="rId8"/>
    <p:sldId id="421" r:id="rId9"/>
    <p:sldId id="261" r:id="rId10"/>
    <p:sldId id="335" r:id="rId11"/>
    <p:sldId id="400" r:id="rId12"/>
    <p:sldId id="397" r:id="rId13"/>
    <p:sldId id="401" r:id="rId14"/>
    <p:sldId id="398" r:id="rId15"/>
    <p:sldId id="402" r:id="rId16"/>
    <p:sldId id="399" r:id="rId17"/>
    <p:sldId id="403" r:id="rId18"/>
    <p:sldId id="338" r:id="rId19"/>
    <p:sldId id="339" r:id="rId20"/>
    <p:sldId id="407" r:id="rId21"/>
    <p:sldId id="404" r:id="rId22"/>
    <p:sldId id="408" r:id="rId23"/>
    <p:sldId id="405" r:id="rId24"/>
    <p:sldId id="406" r:id="rId25"/>
    <p:sldId id="265" r:id="rId26"/>
    <p:sldId id="305" r:id="rId27"/>
    <p:sldId id="411" r:id="rId28"/>
    <p:sldId id="409" r:id="rId29"/>
    <p:sldId id="412" r:id="rId30"/>
    <p:sldId id="410" r:id="rId31"/>
    <p:sldId id="413" r:id="rId32"/>
    <p:sldId id="282" r:id="rId33"/>
    <p:sldId id="283" r:id="rId34"/>
    <p:sldId id="284" r:id="rId35"/>
    <p:sldId id="419" r:id="rId36"/>
    <p:sldId id="286" r:id="rId37"/>
    <p:sldId id="383" r:id="rId38"/>
    <p:sldId id="417" r:id="rId39"/>
    <p:sldId id="414" r:id="rId40"/>
    <p:sldId id="418" r:id="rId41"/>
    <p:sldId id="415" r:id="rId42"/>
    <p:sldId id="416" r:id="rId43"/>
    <p:sldId id="290" r:id="rId44"/>
    <p:sldId id="291" r:id="rId45"/>
  </p:sldIdLst>
  <p:sldSz cx="13003213" cy="975201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20501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4" autoAdjust="0"/>
    <p:restoredTop sz="94675"/>
  </p:normalViewPr>
  <p:slideViewPr>
    <p:cSldViewPr>
      <p:cViewPr>
        <p:scale>
          <a:sx n="64" d="100"/>
          <a:sy n="64" d="100"/>
        </p:scale>
        <p:origin x="960" y="6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fld id="{8B7EFB0F-1BAF-3349-884E-49143D7459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4321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13FFE482-DB31-4D49-9542-ADA68448F947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583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51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03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81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30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35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5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57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925A6326-ED22-AC41-BFFF-AF02B88D47C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57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3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16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08D8201-974D-614B-B6D1-100836C5C3E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593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461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47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13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18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09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37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47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234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418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72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92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026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5525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1556F604-48A3-0441-B7E1-8C7291927BED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01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906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7785800-485E-EF49-96F0-82029601AF58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11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835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855A738C-9F60-4B42-A7FB-1B3FF1216CE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21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7266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855A738C-9F60-4B42-A7FB-1B3FF1216CE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21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307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DC84D329-A25F-D64F-855F-9DE2CA0D7C65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42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2"/>
          <p:cNvSpPr>
            <a:spLocks noChangeArrowheads="1"/>
          </p:cNvSpPr>
          <p:nvPr>
            <p:ph type="body" idx="1"/>
          </p:nvPr>
        </p:nvSpPr>
        <p:spPr>
          <a:xfrm>
            <a:off x="0" y="-2447925"/>
            <a:ext cx="1588" cy="12196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4396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586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475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56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4240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1177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4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841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9E194EEA-4B7A-7A40-B1ED-8949744D63E3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1116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434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DCD79BF9-7033-DD4C-8F68-0CFD43A184B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1126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94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10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72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7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74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D25AE73A-9899-3E41-95E5-1DFF29B7E76C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686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42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056A4-EE0A-4642-A0D0-38303B53DF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316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1F02C-4E0F-8740-994C-80BCD3B5CA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393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6575" y="388938"/>
            <a:ext cx="2924175" cy="8328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23300" cy="8328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BA438-A37F-3B45-B5AC-B8899994D4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24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40760-65CE-5248-BA2D-9A1E04468F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354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D77F4-6A10-5646-B7C9-A3C99D853C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60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73738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7013" y="2282825"/>
            <a:ext cx="5773737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65977-06E4-D345-AB48-9CC0C37C90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878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41FBF-CADE-4942-9E09-F20F8B1EEA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177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1C642-2E89-4E42-90E0-D0C3E508A9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43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0FCCE-1C8D-A341-BD0E-A452D2D189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88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FB3DE-4564-EB4D-97FF-08921D9F79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015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E8166-28FB-8449-B290-85D45A6EAA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93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6311900" y="9251950"/>
            <a:ext cx="365125" cy="377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  <a:ea typeface="Heiti-간체" charset="-122"/>
                <a:cs typeface="Heiti-간체" charset="-122"/>
              </a:defRPr>
            </a:lvl1pPr>
          </a:lstStyle>
          <a:p>
            <a:fld id="{2C985F68-C2E1-C746-813C-06E6D0A0116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987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9875" cy="643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2pPr>
      <a:lvl3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3pPr>
      <a:lvl4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4pPr>
      <a:lvl5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5pPr>
      <a:lvl6pPr marL="25146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6pPr>
      <a:lvl7pPr marL="29718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7pPr>
      <a:lvl8pPr marL="34290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8pPr>
      <a:lvl9pPr marL="38862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9pPr>
    </p:titleStyle>
    <p:bodyStyle>
      <a:lvl1pPr marL="342900" indent="-342900" algn="l" defTabSz="449263" rtl="0" eaLnBrk="0" fontAlgn="base" hangingPunct="0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203598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Чудное озеро </a:t>
            </a:r>
            <a:r>
              <a:rPr lang="ru-RU" sz="6000" b="1" dirty="0" err="1">
                <a:solidFill>
                  <a:schemeClr val="accent6">
                    <a:lumMod val="75000"/>
                  </a:schemeClr>
                </a:solidFill>
              </a:rPr>
              <a:t>Геннисаретское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С чистой, 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К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ристальной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водой,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Ты отражало Христа Назаретского,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Весь Его образ святой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203598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Ты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отражало Христа Назаретского,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Весь Его образ святой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9091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203598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Ныне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Он Духом Своим поселяется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 наших счастливых сердцах,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Что же не ясно Он в нас отражается,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Как отражался в водах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8176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203598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Что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же не ясно Он в нас отражается,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Как отражался в водах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5541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203598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Или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лежит на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нас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плесень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сомнения,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Или мутит суета,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Или от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бурного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жизни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волнения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Плохо в нас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видно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Христа?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059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203598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Или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от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бурного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жизни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волнения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Плохо в нас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видно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Христа?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2792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203598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Будем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, как озеро </a:t>
            </a:r>
            <a:r>
              <a:rPr lang="ru-RU" sz="6000" b="1" dirty="0" err="1">
                <a:solidFill>
                  <a:schemeClr val="accent6">
                    <a:lumMod val="75000"/>
                  </a:schemeClr>
                </a:solidFill>
              </a:rPr>
              <a:t>Геннисаретское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чистой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светлой душой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И отразится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нас образ Божественный,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Образ Иисуса святой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4130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203598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отразится в нас образ Божественный,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Образ Иисуса святой.</a:t>
            </a:r>
          </a:p>
        </p:txBody>
      </p:sp>
    </p:spTree>
    <p:extLst>
      <p:ext uri="{BB962C8B-B14F-4D97-AF65-F5344CB8AC3E}">
        <p14:creationId xmlns:p14="http://schemas.microsoft.com/office/powerpoint/2010/main" val="29604299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3225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7509718" y="4657309"/>
            <a:ext cx="5400600" cy="266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r>
              <a:rPr lang="ru-RU" sz="6000" b="1" smtClean="0">
                <a:solidFill>
                  <a:srgbClr val="8A0000"/>
                </a:solidFill>
              </a:rPr>
              <a:t>Божью милость</a:t>
            </a:r>
            <a:br>
              <a:rPr lang="ru-RU" sz="6000" b="1" smtClean="0">
                <a:solidFill>
                  <a:srgbClr val="8A0000"/>
                </a:solidFill>
              </a:rPr>
            </a:br>
            <a:r>
              <a:rPr lang="ru-RU" sz="6000" b="1" smtClean="0">
                <a:solidFill>
                  <a:srgbClr val="8A0000"/>
                </a:solidFill>
              </a:rPr>
              <a:t>и </a:t>
            </a:r>
            <a:r>
              <a:rPr lang="ru-RU" sz="6000" b="1">
                <a:solidFill>
                  <a:srgbClr val="8A0000"/>
                </a:solidFill>
              </a:rPr>
              <a:t>прощенье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550150" y="7600950"/>
            <a:ext cx="3818010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 i="1" u="sng" dirty="0">
                <a:solidFill>
                  <a:srgbClr val="7E0021"/>
                </a:solidFill>
              </a:rPr>
              <a:t>Гимн № </a:t>
            </a:r>
            <a:r>
              <a:rPr lang="ru-RU" altLang="ru-RU" sz="4800" b="1" i="1" u="sng" dirty="0" smtClean="0">
                <a:solidFill>
                  <a:srgbClr val="7E0021"/>
                </a:solidFill>
              </a:rPr>
              <a:t>175</a:t>
            </a:r>
            <a:endParaRPr lang="ru-RU" altLang="ru-RU" sz="4800" b="1" i="1" u="sng" dirty="0">
              <a:solidFill>
                <a:srgbClr val="7E002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Божью милость 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прощенье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Предлагает Иисус;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Любит Он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тебя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Б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езмерно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Нет нежнее этих уз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7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573838" y="8332788"/>
            <a:ext cx="4897437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4800" b="1" i="1" u="sng" dirty="0" smtClean="0">
                <a:solidFill>
                  <a:srgbClr val="8A0000"/>
                </a:solidFill>
                <a:ea typeface="Geneva" charset="0"/>
                <a:cs typeface="Geneva" charset="0"/>
              </a:rPr>
              <a:t>Гимн № </a:t>
            </a:r>
            <a:r>
              <a:rPr lang="ru-RU" sz="4800" b="1" dirty="0" smtClean="0">
                <a:solidFill>
                  <a:srgbClr val="8A0000"/>
                </a:solidFill>
              </a:rPr>
              <a:t>69</a:t>
            </a:r>
            <a:endParaRPr lang="ru-RU" altLang="ru-RU" sz="4800" b="1" i="1" u="sng" dirty="0">
              <a:solidFill>
                <a:srgbClr val="8A0000"/>
              </a:solidFill>
              <a:ea typeface="Geneva" charset="0"/>
              <a:cs typeface="Geneva" charset="0"/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6142038" y="4443413"/>
            <a:ext cx="6624637" cy="403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80000"/>
              </a:lnSpc>
            </a:pPr>
            <a:r>
              <a:rPr lang="ru-RU" altLang="ru-RU" sz="8000" b="1" dirty="0" smtClean="0">
                <a:solidFill>
                  <a:srgbClr val="8A0000"/>
                </a:solidFill>
                <a:ea typeface="Arial" charset="0"/>
                <a:cs typeface="Arial" charset="0"/>
              </a:rPr>
              <a:t>Как прекрасен закат золотистый</a:t>
            </a:r>
            <a:endParaRPr lang="ru-RU" altLang="ru-RU" sz="8000" b="1" dirty="0">
              <a:solidFill>
                <a:srgbClr val="7E0021"/>
              </a:solidFill>
              <a:ea typeface="Arial" charset="0"/>
              <a:cs typeface="Arial" charset="0"/>
            </a:endParaRPr>
          </a:p>
        </p:txBody>
      </p:sp>
      <p:pic>
        <p:nvPicPr>
          <p:cNvPr id="6" name="Изображение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7297">
            <a:off x="2970486" y="4587570"/>
            <a:ext cx="2127455" cy="3573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Копия муз служ ЕАД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765302" y="5092030"/>
            <a:ext cx="2873735" cy="3831647"/>
          </a:xfrm>
          <a:prstGeom prst="rect">
            <a:avLst/>
          </a:prstGeom>
          <a:ln w="12700">
            <a:miter lim="400000"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</a:t>
            </a:r>
            <a:r>
              <a:rPr lang="ru-RU" sz="4800" b="1" u="sng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О, приди, тебя Он ждёт!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Всё простит Он, 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сё </a:t>
            </a:r>
            <a:r>
              <a:rPr lang="ru-RU" sz="6000" b="1">
                <a:solidFill>
                  <a:schemeClr val="accent6">
                    <a:lumMod val="75000"/>
                  </a:schemeClr>
                </a:solidFill>
              </a:rPr>
              <a:t>поймёт</a:t>
            </a:r>
            <a:r>
              <a:rPr lang="ru-RU" sz="6000" b="1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6681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Необъятна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Божья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милость —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Смоет самый тяжкий грех;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Никого не отвергает —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Благодать объемлет всех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581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</a:t>
            </a:r>
            <a:r>
              <a:rPr lang="ru-RU" sz="4800" b="1" u="sng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О, приди, тебя Он ждёт!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Всё простит Он, 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сё </a:t>
            </a:r>
            <a:r>
              <a:rPr lang="ru-RU" sz="6000" b="1">
                <a:solidFill>
                  <a:schemeClr val="accent6">
                    <a:lumMod val="75000"/>
                  </a:schemeClr>
                </a:solidFill>
              </a:rPr>
              <a:t>поймёт</a:t>
            </a:r>
            <a:r>
              <a:rPr lang="ru-RU" sz="6000" b="1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2393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Преклонись пред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Ним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 смиренье,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Если духом изнемог;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Он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поднимет,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Он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утешит —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Многомилостив наш Бог.</a:t>
            </a:r>
          </a:p>
        </p:txBody>
      </p:sp>
    </p:spTree>
    <p:extLst>
      <p:ext uri="{BB962C8B-B14F-4D97-AF65-F5344CB8AC3E}">
        <p14:creationId xmlns:p14="http://schemas.microsoft.com/office/powerpoint/2010/main" val="32959478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</a:t>
            </a:r>
            <a:r>
              <a:rPr lang="ru-RU" sz="4800" b="1" u="sng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О, приди, тебя Он ждёт!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Всё простит Он, 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сё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поймёт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5214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3225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6933827" y="5377448"/>
            <a:ext cx="5832475" cy="230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80000"/>
              </a:lnSpc>
              <a:buClrTx/>
              <a:buFontTx/>
              <a:buNone/>
            </a:pPr>
            <a:r>
              <a:rPr lang="ru-RU" sz="6000" b="1" dirty="0" smtClean="0">
                <a:solidFill>
                  <a:srgbClr val="8A0000"/>
                </a:solidFill>
              </a:rPr>
              <a:t>Покойся</a:t>
            </a:r>
          </a:p>
          <a:p>
            <a:pPr eaLnBrk="1">
              <a:lnSpc>
                <a:spcPct val="80000"/>
              </a:lnSpc>
              <a:buClrTx/>
              <a:buFontTx/>
              <a:buNone/>
            </a:pPr>
            <a:r>
              <a:rPr lang="ru-RU" sz="6000" b="1" dirty="0" smtClean="0">
                <a:solidFill>
                  <a:srgbClr val="8A0000"/>
                </a:solidFill>
              </a:rPr>
              <a:t>в Боге,</a:t>
            </a:r>
            <a:br>
              <a:rPr lang="ru-RU" sz="6000" b="1" dirty="0" smtClean="0">
                <a:solidFill>
                  <a:srgbClr val="8A0000"/>
                </a:solidFill>
              </a:rPr>
            </a:br>
            <a:r>
              <a:rPr lang="ru-RU" sz="6000" b="1" dirty="0" smtClean="0">
                <a:solidFill>
                  <a:srgbClr val="8A0000"/>
                </a:solidFill>
              </a:rPr>
              <a:t>о </a:t>
            </a:r>
            <a:r>
              <a:rPr lang="ru-RU" sz="6000" b="1" dirty="0">
                <a:solidFill>
                  <a:srgbClr val="8A0000"/>
                </a:solidFill>
              </a:rPr>
              <a:t>душа моя</a:t>
            </a:r>
            <a:endParaRPr lang="en-US" altLang="ru-RU" sz="6500" b="1" dirty="0">
              <a:solidFill>
                <a:srgbClr val="8A0000"/>
              </a:solidFill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6934200" y="7727950"/>
            <a:ext cx="3818010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 i="1" u="sng" dirty="0">
                <a:solidFill>
                  <a:srgbClr val="7E0021"/>
                </a:solidFill>
              </a:rPr>
              <a:t>Гимн № </a:t>
            </a:r>
            <a:r>
              <a:rPr lang="ru-RU" altLang="ru-RU" sz="4800" b="1" i="1" u="sng" dirty="0" smtClean="0">
                <a:solidFill>
                  <a:srgbClr val="7E0021"/>
                </a:solidFill>
              </a:rPr>
              <a:t>154</a:t>
            </a:r>
            <a:endParaRPr lang="ru-RU" altLang="ru-RU" sz="4800" b="1" i="1" u="sng" dirty="0">
              <a:solidFill>
                <a:srgbClr val="7E002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462088" y="1143000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Покойся в Боге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душа моя!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Неси с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терпеньем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Крест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своих скорбей;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Доверься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Богу: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Л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юбит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Он тебя,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Не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оставляет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Милостью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Своей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462088" y="1143000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Тернист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твой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путь,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Но верь: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Спаситель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Сам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Тебя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ведёт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К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пречистым небесам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1935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462088" y="1143000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Покойся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 Боге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душа моя!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Он Сам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ведёт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Тебя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 земном пути,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Не охладеет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пусть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Любовь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твоя —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Господь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поможет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край родной прийти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3326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462088" y="1143000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Ты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не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страшись,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е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бойся ничего: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Стихии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мира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Знают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глас Его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8346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389063" y="1276350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Как прекрасен</a:t>
            </a: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Закат золотистый</a:t>
            </a:r>
            <a:b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И солнца</a:t>
            </a:r>
            <a:b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Лучистый восход!</a:t>
            </a:r>
            <a:b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Но любовь Иисуса Прекраснее</a:t>
            </a:r>
            <a:b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И желаннее всех красот.</a:t>
            </a:r>
            <a:endParaRPr lang="en-US" altLang="ru-RU" sz="6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462088" y="1143000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Покойся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 Боге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душа моя!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Господь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грядёт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Дар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жизни нам явить,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Забудем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горе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печаль тогда,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Любовь 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радость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Будут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вновь царить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437384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462088" y="1143000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Покойся в Боге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душа моя!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Блаженство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рая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небе ждёт тебя.</a:t>
            </a:r>
          </a:p>
        </p:txBody>
      </p:sp>
    </p:spTree>
    <p:extLst>
      <p:ext uri="{BB962C8B-B14F-4D97-AF65-F5344CB8AC3E}">
        <p14:creationId xmlns:p14="http://schemas.microsoft.com/office/powerpoint/2010/main" val="14685721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3003213" cy="983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652313" y="2794300"/>
            <a:ext cx="11647788" cy="291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70000"/>
              </a:lnSpc>
              <a:buClrTx/>
              <a:buFontTx/>
              <a:buNone/>
            </a:pPr>
            <a:r>
              <a:rPr lang="ru-RU" sz="8700" b="1" dirty="0" smtClean="0">
                <a:solidFill>
                  <a:srgbClr val="8A0000"/>
                </a:solidFill>
              </a:rPr>
              <a:t>«Духовные дары</a:t>
            </a:r>
            <a:br>
              <a:rPr lang="ru-RU" sz="8700" b="1" dirty="0" smtClean="0">
                <a:solidFill>
                  <a:srgbClr val="8A0000"/>
                </a:solidFill>
              </a:rPr>
            </a:br>
            <a:r>
              <a:rPr lang="ru-RU" sz="8700" b="1" dirty="0" smtClean="0">
                <a:solidFill>
                  <a:srgbClr val="8A0000"/>
                </a:solidFill>
              </a:rPr>
              <a:t>и</a:t>
            </a:r>
            <a:br>
              <a:rPr lang="ru-RU" sz="8700" b="1" dirty="0" smtClean="0">
                <a:solidFill>
                  <a:srgbClr val="8A0000"/>
                </a:solidFill>
              </a:rPr>
            </a:br>
            <a:r>
              <a:rPr lang="ru-RU" sz="8700" b="1" dirty="0" smtClean="0">
                <a:solidFill>
                  <a:srgbClr val="8A0000"/>
                </a:solidFill>
              </a:rPr>
              <a:t>духовное служение»</a:t>
            </a:r>
            <a:endParaRPr lang="ru-RU" altLang="ru-RU" sz="8700" b="1" dirty="0">
              <a:solidFill>
                <a:srgbClr val="8A0000"/>
              </a:solidFill>
              <a:latin typeface="Genev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81000" y="492800"/>
            <a:ext cx="12169775" cy="21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80000"/>
              </a:lnSpc>
              <a:buClrTx/>
              <a:buFontTx/>
              <a:buNone/>
            </a:pPr>
            <a:r>
              <a:rPr lang="ru-RU" altLang="ru-RU" sz="6000" b="1" dirty="0">
                <a:solidFill>
                  <a:srgbClr val="000000"/>
                </a:solidFill>
              </a:rPr>
              <a:t>Доктрина </a:t>
            </a:r>
            <a:r>
              <a:rPr lang="ru-RU" altLang="ru-RU" sz="6000" b="1" dirty="0" smtClean="0">
                <a:solidFill>
                  <a:srgbClr val="000000"/>
                </a:solidFill>
              </a:rPr>
              <a:t>17</a:t>
            </a:r>
            <a:endParaRPr lang="ru-RU" altLang="ru-RU" sz="6000" b="1" dirty="0">
              <a:solidFill>
                <a:srgbClr val="000000"/>
              </a:solidFill>
            </a:endParaRPr>
          </a:p>
          <a:p>
            <a:pPr algn="ctr" eaLnBrk="1">
              <a:lnSpc>
                <a:spcPct val="70000"/>
              </a:lnSpc>
              <a:buClrTx/>
              <a:buFontTx/>
              <a:buNone/>
            </a:pPr>
            <a:r>
              <a:rPr lang="ru-RU" altLang="ru-RU" sz="6000" dirty="0" smtClean="0">
                <a:solidFill>
                  <a:srgbClr val="661900"/>
                </a:solidFill>
              </a:rPr>
              <a:t>«</a:t>
            </a:r>
            <a:r>
              <a:rPr lang="ru-RU" sz="6000" dirty="0" smtClean="0">
                <a:solidFill>
                  <a:srgbClr val="8A0000"/>
                </a:solidFill>
              </a:rPr>
              <a:t>Духовные дары</a:t>
            </a:r>
            <a:br>
              <a:rPr lang="ru-RU" sz="6000" dirty="0" smtClean="0">
                <a:solidFill>
                  <a:srgbClr val="8A0000"/>
                </a:solidFill>
              </a:rPr>
            </a:br>
            <a:r>
              <a:rPr lang="ru-RU" sz="6000" dirty="0" smtClean="0">
                <a:solidFill>
                  <a:srgbClr val="8A0000"/>
                </a:solidFill>
              </a:rPr>
              <a:t>и духовное служение</a:t>
            </a:r>
            <a:r>
              <a:rPr lang="ru-RU" altLang="ru-RU" sz="6000" dirty="0" smtClean="0">
                <a:solidFill>
                  <a:srgbClr val="661900"/>
                </a:solidFill>
              </a:rPr>
              <a:t>»</a:t>
            </a:r>
            <a:endParaRPr lang="ru-RU" altLang="ru-RU" sz="6000" dirty="0">
              <a:solidFill>
                <a:srgbClr val="661900"/>
              </a:solidFill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09563" y="2773213"/>
            <a:ext cx="12384087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004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80000"/>
              </a:lnSpc>
              <a:buClrTx/>
            </a:pPr>
            <a:r>
              <a:rPr lang="ru-RU" sz="5200" dirty="0">
                <a:solidFill>
                  <a:srgbClr val="520501"/>
                </a:solidFill>
              </a:rPr>
              <a:t>Во все века Бог наделял всех членов Своей Церкви духовными дарами, которые каждый должен использовать на благо Церкви и человечества. Этими дарами Святой Дух наделяет каждого члена Церкви по Своей воле. Таким образом, Церковь становится способной осуществить определенное ей Богом предназначение</a:t>
            </a:r>
            <a:r>
              <a:rPr lang="ru-RU" sz="5200" dirty="0" smtClean="0">
                <a:solidFill>
                  <a:srgbClr val="520501"/>
                </a:solidFill>
              </a:rPr>
              <a:t>.</a:t>
            </a:r>
            <a:endParaRPr lang="ru-RU" altLang="ru-RU" sz="5200" b="1" dirty="0">
              <a:solidFill>
                <a:srgbClr val="52050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81000" y="492800"/>
            <a:ext cx="12169775" cy="21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80000"/>
              </a:lnSpc>
              <a:buClrTx/>
              <a:buFontTx/>
              <a:buNone/>
            </a:pPr>
            <a:r>
              <a:rPr lang="ru-RU" altLang="ru-RU" sz="6000" b="1" dirty="0">
                <a:solidFill>
                  <a:srgbClr val="000000"/>
                </a:solidFill>
              </a:rPr>
              <a:t>Доктрина </a:t>
            </a:r>
            <a:r>
              <a:rPr lang="ru-RU" altLang="ru-RU" sz="6000" b="1" dirty="0" smtClean="0">
                <a:solidFill>
                  <a:srgbClr val="000000"/>
                </a:solidFill>
              </a:rPr>
              <a:t>17</a:t>
            </a:r>
            <a:endParaRPr lang="ru-RU" altLang="ru-RU" sz="6000" b="1" dirty="0">
              <a:solidFill>
                <a:srgbClr val="000000"/>
              </a:solidFill>
            </a:endParaRPr>
          </a:p>
          <a:p>
            <a:pPr algn="ctr" eaLnBrk="1">
              <a:lnSpc>
                <a:spcPct val="70000"/>
              </a:lnSpc>
              <a:buClrTx/>
              <a:buFontTx/>
              <a:buNone/>
            </a:pPr>
            <a:r>
              <a:rPr lang="ru-RU" altLang="ru-RU" sz="6000" dirty="0" smtClean="0">
                <a:solidFill>
                  <a:srgbClr val="661900"/>
                </a:solidFill>
              </a:rPr>
              <a:t>«</a:t>
            </a:r>
            <a:r>
              <a:rPr lang="ru-RU" sz="6000" dirty="0" smtClean="0">
                <a:solidFill>
                  <a:srgbClr val="8A0000"/>
                </a:solidFill>
              </a:rPr>
              <a:t>Духовные дары</a:t>
            </a:r>
            <a:br>
              <a:rPr lang="ru-RU" sz="6000" dirty="0" smtClean="0">
                <a:solidFill>
                  <a:srgbClr val="8A0000"/>
                </a:solidFill>
              </a:rPr>
            </a:br>
            <a:r>
              <a:rPr lang="ru-RU" sz="6000" dirty="0" smtClean="0">
                <a:solidFill>
                  <a:srgbClr val="8A0000"/>
                </a:solidFill>
              </a:rPr>
              <a:t>и духовное служение</a:t>
            </a:r>
            <a:r>
              <a:rPr lang="ru-RU" altLang="ru-RU" sz="6000" dirty="0" smtClean="0">
                <a:solidFill>
                  <a:srgbClr val="661900"/>
                </a:solidFill>
              </a:rPr>
              <a:t>»</a:t>
            </a:r>
            <a:endParaRPr lang="ru-RU" altLang="ru-RU" sz="6000" dirty="0">
              <a:solidFill>
                <a:srgbClr val="661900"/>
              </a:solidFill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09563" y="2557189"/>
            <a:ext cx="12384087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004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80000"/>
              </a:lnSpc>
              <a:buClrTx/>
            </a:pPr>
            <a:r>
              <a:rPr lang="ru-RU" sz="5200" dirty="0" smtClean="0">
                <a:solidFill>
                  <a:srgbClr val="520501"/>
                </a:solidFill>
              </a:rPr>
              <a:t>Согласно </a:t>
            </a:r>
            <a:r>
              <a:rPr lang="ru-RU" sz="5200" dirty="0">
                <a:solidFill>
                  <a:srgbClr val="520501"/>
                </a:solidFill>
              </a:rPr>
              <a:t>Писанию, к духовным дарам относятся вера, дар исцеления</a:t>
            </a:r>
            <a:r>
              <a:rPr lang="ru-RU" sz="5200" dirty="0" smtClean="0">
                <a:solidFill>
                  <a:srgbClr val="520501"/>
                </a:solidFill>
              </a:rPr>
              <a:t>, наставления, </a:t>
            </a:r>
            <a:r>
              <a:rPr lang="ru-RU" sz="5200" dirty="0">
                <a:solidFill>
                  <a:srgbClr val="520501"/>
                </a:solidFill>
              </a:rPr>
              <a:t>пророчества, </a:t>
            </a:r>
            <a:r>
              <a:rPr lang="ru-RU" sz="5200" dirty="0" smtClean="0">
                <a:solidFill>
                  <a:srgbClr val="520501"/>
                </a:solidFill>
              </a:rPr>
              <a:t>проповеди</a:t>
            </a:r>
            <a:r>
              <a:rPr lang="ru-RU" sz="5200" dirty="0">
                <a:solidFill>
                  <a:srgbClr val="520501"/>
                </a:solidFill>
              </a:rPr>
              <a:t>, </a:t>
            </a:r>
            <a:r>
              <a:rPr lang="ru-RU" sz="5200" dirty="0" smtClean="0">
                <a:solidFill>
                  <a:srgbClr val="520501"/>
                </a:solidFill>
              </a:rPr>
              <a:t>управления</a:t>
            </a:r>
            <a:r>
              <a:rPr lang="ru-RU" sz="5200" dirty="0">
                <a:solidFill>
                  <a:srgbClr val="520501"/>
                </a:solidFill>
              </a:rPr>
              <a:t>, </a:t>
            </a:r>
            <a:r>
              <a:rPr lang="ru-RU" sz="5200" dirty="0" smtClean="0">
                <a:solidFill>
                  <a:srgbClr val="520501"/>
                </a:solidFill>
              </a:rPr>
              <a:t>примирения, </a:t>
            </a:r>
            <a:r>
              <a:rPr lang="ru-RU" sz="5200" dirty="0">
                <a:solidFill>
                  <a:srgbClr val="520501"/>
                </a:solidFill>
              </a:rPr>
              <a:t>сострадания, </a:t>
            </a:r>
            <a:r>
              <a:rPr lang="ru-RU" sz="5200" dirty="0" smtClean="0">
                <a:solidFill>
                  <a:srgbClr val="520501"/>
                </a:solidFill>
              </a:rPr>
              <a:t>милосердия </a:t>
            </a:r>
            <a:r>
              <a:rPr lang="ru-RU" sz="5200" dirty="0">
                <a:solidFill>
                  <a:srgbClr val="520501"/>
                </a:solidFill>
              </a:rPr>
              <a:t>и </a:t>
            </a:r>
            <a:r>
              <a:rPr lang="ru-RU" sz="5200" dirty="0" smtClean="0">
                <a:solidFill>
                  <a:srgbClr val="520501"/>
                </a:solidFill>
              </a:rPr>
              <a:t>служения ближним</a:t>
            </a:r>
            <a:r>
              <a:rPr lang="is-IS" sz="5200" dirty="0" smtClean="0">
                <a:solidFill>
                  <a:srgbClr val="520501"/>
                </a:solidFill>
              </a:rPr>
              <a:t>…</a:t>
            </a:r>
            <a:r>
              <a:rPr lang="ru-RU" sz="5200" dirty="0" smtClean="0">
                <a:solidFill>
                  <a:srgbClr val="520501"/>
                </a:solidFill>
              </a:rPr>
              <a:t> Когда </a:t>
            </a:r>
            <a:r>
              <a:rPr lang="ru-RU" sz="5200" dirty="0">
                <a:solidFill>
                  <a:srgbClr val="520501"/>
                </a:solidFill>
              </a:rPr>
              <a:t>члены Церкви используют </a:t>
            </a:r>
            <a:r>
              <a:rPr lang="ru-RU" sz="5200" dirty="0" smtClean="0">
                <a:solidFill>
                  <a:srgbClr val="520501"/>
                </a:solidFill>
              </a:rPr>
              <a:t>их как </a:t>
            </a:r>
            <a:r>
              <a:rPr lang="ru-RU" sz="5200" dirty="0">
                <a:solidFill>
                  <a:srgbClr val="520501"/>
                </a:solidFill>
              </a:rPr>
              <a:t>верные служители многоразличной благодати Божьей, Церковь защищена от разрушительного влияния ложных учений, возрастает в </a:t>
            </a:r>
            <a:r>
              <a:rPr lang="ru-RU" sz="5200" dirty="0" smtClean="0">
                <a:solidFill>
                  <a:srgbClr val="520501"/>
                </a:solidFill>
              </a:rPr>
              <a:t>Боге и </a:t>
            </a:r>
            <a:r>
              <a:rPr lang="ru-RU" sz="5200" dirty="0">
                <a:solidFill>
                  <a:srgbClr val="520501"/>
                </a:solidFill>
              </a:rPr>
              <a:t>укрепляется в вере и </a:t>
            </a:r>
            <a:r>
              <a:rPr lang="ru-RU" sz="5200" dirty="0" smtClean="0">
                <a:solidFill>
                  <a:srgbClr val="520501"/>
                </a:solidFill>
              </a:rPr>
              <a:t>любви.</a:t>
            </a:r>
            <a:endParaRPr lang="ru-RU" altLang="ru-RU" sz="5200" b="1" dirty="0">
              <a:solidFill>
                <a:srgbClr val="5205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0125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4411663" y="5595938"/>
            <a:ext cx="85915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80000"/>
              </a:lnSpc>
              <a:buClrTx/>
            </a:pPr>
            <a:r>
              <a:rPr lang="ru-RU" altLang="ru-RU" sz="7200" b="1" dirty="0" smtClean="0">
                <a:solidFill>
                  <a:srgbClr val="8A0000"/>
                </a:solidFill>
                <a:latin typeface="Geneva" charset="0"/>
                <a:ea typeface="Heiti-간체" charset="-122"/>
                <a:cs typeface="Heiti-간체" charset="-122"/>
              </a:rPr>
              <a:t>Делу спасения жизнь посвятите</a:t>
            </a:r>
            <a:endParaRPr lang="en-US" altLang="ru-RU" sz="7000" b="1" dirty="0">
              <a:solidFill>
                <a:srgbClr val="8A0000"/>
              </a:solidFill>
            </a:endParaRP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7292975" y="7756525"/>
            <a:ext cx="41116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 i="1" u="sng" dirty="0">
                <a:solidFill>
                  <a:srgbClr val="661900"/>
                </a:solidFill>
              </a:rPr>
              <a:t>Гимн № </a:t>
            </a:r>
            <a:r>
              <a:rPr lang="ru-RU" altLang="ru-RU" sz="4800" b="1" i="1" u="sng" dirty="0" smtClean="0">
                <a:solidFill>
                  <a:srgbClr val="661900"/>
                </a:solidFill>
              </a:rPr>
              <a:t>264</a:t>
            </a:r>
            <a:endParaRPr lang="ru-RU" altLang="ru-RU" sz="4800" b="1" i="1" u="sng" dirty="0">
              <a:solidFill>
                <a:srgbClr val="6619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33227" y="915566"/>
            <a:ext cx="1044098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Мир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погибающий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Нас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окружает,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Ближние к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гибели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Вечной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идут.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Истину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знающих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Бог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посылает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Выйти с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спасительным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Светом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на труд.</a:t>
            </a:r>
          </a:p>
          <a:p>
            <a:pPr>
              <a:lnSpc>
                <a:spcPct val="90000"/>
              </a:lnSpc>
            </a:pP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33227" y="915566"/>
            <a:ext cx="1044098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ru-RU" sz="4800" b="1" u="sng" dirty="0">
                <a:solidFill>
                  <a:schemeClr val="accent6">
                    <a:lumMod val="75000"/>
                  </a:schemeClr>
                </a:solidFill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Делу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спасения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Жизнь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посвятите,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Ближних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спасайте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смертных </a:t>
            </a:r>
            <a:r>
              <a:rPr lang="ru-RU" sz="6000" b="1">
                <a:solidFill>
                  <a:schemeClr val="accent6">
                    <a:lumMod val="75000"/>
                  </a:schemeClr>
                </a:solidFill>
              </a:rPr>
              <a:t>оков</a:t>
            </a:r>
            <a:r>
              <a:rPr lang="ru-RU" sz="6000" b="1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876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33227" y="915566"/>
            <a:ext cx="1044098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Бедным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, страдающим —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Всем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расскажите,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Где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утешение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 жизни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найти,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 мраке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блуждающим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Свет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укажите,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Всех ко Христу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Призывайте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прийти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3354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389063" y="1276350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90000"/>
              </a:lnSpc>
            </a:pPr>
            <a:r>
              <a:rPr lang="ru-RU" altLang="ru-RU" sz="48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altLang="ru-RU" sz="4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altLang="ru-RU" sz="4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Как я счастлив</a:t>
            </a:r>
            <a:b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Со Христом,</a:t>
            </a:r>
            <a:b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Я счастлив со Христом! Знаю — любит Он </a:t>
            </a:r>
            <a:r>
              <a:rPr lang="ru-RU" altLang="ru-RU" sz="6200" b="1" smtClean="0">
                <a:solidFill>
                  <a:schemeClr val="accent6">
                    <a:lumMod val="75000"/>
                  </a:schemeClr>
                </a:solidFill>
              </a:rPr>
              <a:t>меня!</a:t>
            </a:r>
            <a:endParaRPr lang="ru-RU" altLang="ru-RU" sz="6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3430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33227" y="915566"/>
            <a:ext cx="1044098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ru-RU" sz="4800" b="1" u="sng" dirty="0">
                <a:solidFill>
                  <a:schemeClr val="accent6">
                    <a:lumMod val="75000"/>
                  </a:schemeClr>
                </a:solidFill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Делу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спасения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Жизнь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посвятите,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Ближних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спасайте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смертных оков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6280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33227" y="915566"/>
            <a:ext cx="1044098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Делу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спасения жизнь посвятите,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Ближних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спасайте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смертных оков,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 гимнах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хваления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Славу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несите —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Все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прославляйте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Т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от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подвиг Христов.</a:t>
            </a:r>
          </a:p>
        </p:txBody>
      </p:sp>
    </p:spTree>
    <p:extLst>
      <p:ext uri="{BB962C8B-B14F-4D97-AF65-F5344CB8AC3E}">
        <p14:creationId xmlns:p14="http://schemas.microsoft.com/office/powerpoint/2010/main" val="55849690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33227" y="915566"/>
            <a:ext cx="1044098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ru-RU" sz="4800" b="1" u="sng" dirty="0">
                <a:solidFill>
                  <a:schemeClr val="accent6">
                    <a:lumMod val="75000"/>
                  </a:schemeClr>
                </a:solidFill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Делу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спасения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Жизнь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посвятите,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Ближних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спасайте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смертных оков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324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3225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6011863" y="2662238"/>
            <a:ext cx="6516687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000" b="1" dirty="0">
                <a:solidFill>
                  <a:srgbClr val="661900"/>
                </a:solidFill>
              </a:rPr>
              <a:t>«Пусть живёт в </a:t>
            </a:r>
            <a:r>
              <a:rPr lang="ru-RU" altLang="ru-RU" sz="4000" b="1" dirty="0" smtClean="0">
                <a:solidFill>
                  <a:srgbClr val="661900"/>
                </a:solidFill>
              </a:rPr>
              <a:t>вас</a:t>
            </a:r>
            <a:br>
              <a:rPr lang="ru-RU" altLang="ru-RU" sz="4000" b="1" dirty="0" smtClean="0">
                <a:solidFill>
                  <a:srgbClr val="661900"/>
                </a:solidFill>
              </a:rPr>
            </a:br>
            <a:r>
              <a:rPr lang="ru-RU" altLang="ru-RU" sz="4000" b="1" dirty="0" smtClean="0">
                <a:solidFill>
                  <a:srgbClr val="661900"/>
                </a:solidFill>
              </a:rPr>
              <a:t>во </a:t>
            </a:r>
            <a:r>
              <a:rPr lang="ru-RU" altLang="ru-RU" sz="4000" b="1" dirty="0">
                <a:solidFill>
                  <a:srgbClr val="661900"/>
                </a:solidFill>
              </a:rPr>
              <a:t>всей своей полноте,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000" b="1" dirty="0">
                <a:solidFill>
                  <a:srgbClr val="661900"/>
                </a:solidFill>
              </a:rPr>
              <a:t>во всей мудрости своей весть Христова;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661900"/>
                </a:solidFill>
              </a:rPr>
              <a:t>вы же учите и наставляйте друг друга;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661900"/>
                </a:solidFill>
              </a:rPr>
              <a:t>с благодарностью в сердце пойте Богу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661900"/>
                </a:solidFill>
              </a:rPr>
              <a:t>псалмы, и гимны, и песнопения»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ru-RU" altLang="ru-RU" dirty="0">
              <a:solidFill>
                <a:srgbClr val="6619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800" i="1" dirty="0">
                <a:solidFill>
                  <a:srgbClr val="661900"/>
                </a:solidFill>
              </a:rPr>
              <a:t>                                      Колос. 3:16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3003213" cy="97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468313" y="1624013"/>
            <a:ext cx="1234757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altLang="ru-RU" sz="8000" b="1">
                <a:solidFill>
                  <a:srgbClr val="661900"/>
                </a:solidFill>
                <a:latin typeface="Geneva" charset="0"/>
              </a:rPr>
              <a:t>Живая Церковь – 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altLang="ru-RU" sz="7500">
                <a:solidFill>
                  <a:srgbClr val="661900"/>
                </a:solidFill>
                <a:latin typeface="Geneva" charset="0"/>
              </a:rPr>
              <a:t>это поющая Церковь!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389063" y="1276350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90000"/>
              </a:lnSpc>
            </a:pPr>
            <a:r>
              <a:rPr lang="ru-RU" altLang="ru-RU" sz="48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altLang="ru-RU" sz="4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altLang="ru-RU" sz="4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Как я счастлив</a:t>
            </a:r>
            <a:b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Со Христом,</a:t>
            </a:r>
            <a:b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Я счастлив со Христом! Знаю — любит Он </a:t>
            </a:r>
            <a:r>
              <a:rPr lang="ru-RU" altLang="ru-RU" sz="6200" b="1" smtClean="0">
                <a:solidFill>
                  <a:schemeClr val="accent6">
                    <a:lumMod val="75000"/>
                  </a:schemeClr>
                </a:solidFill>
              </a:rPr>
              <a:t>меня!</a:t>
            </a:r>
            <a:endParaRPr lang="ru-RU" altLang="ru-RU" sz="6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2231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389063" y="1276350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Как роскошно весна Расцветает!</a:t>
            </a:r>
            <a:b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Природа ликует, поёт —</a:t>
            </a:r>
            <a:b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Но любовь Иисуса Прекраснее</a:t>
            </a:r>
            <a:b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И желаннее всех красот.</a:t>
            </a:r>
            <a:endParaRPr lang="en-US" altLang="ru-RU" sz="6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2829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389063" y="1276350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90000"/>
              </a:lnSpc>
            </a:pPr>
            <a:r>
              <a:rPr lang="ru-RU" altLang="ru-RU" sz="48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altLang="ru-RU" sz="4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altLang="ru-RU" sz="4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Как я счастлив</a:t>
            </a:r>
            <a:b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Со Христом,</a:t>
            </a:r>
            <a:b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Я счастлив со Христом! Знаю — любит Он меня!</a:t>
            </a:r>
          </a:p>
        </p:txBody>
      </p:sp>
    </p:spTree>
    <p:extLst>
      <p:ext uri="{BB962C8B-B14F-4D97-AF65-F5344CB8AC3E}">
        <p14:creationId xmlns:p14="http://schemas.microsoft.com/office/powerpoint/2010/main" val="116263041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389063" y="1276350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90000"/>
              </a:lnSpc>
            </a:pPr>
            <a:r>
              <a:rPr lang="ru-RU" altLang="ru-RU" sz="48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altLang="ru-RU" sz="4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altLang="ru-RU" sz="4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Как я счастлив</a:t>
            </a:r>
            <a:b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Со Христом,</a:t>
            </a:r>
            <a:b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Я счастлив со Христом! Знаю — любит Он </a:t>
            </a:r>
            <a:r>
              <a:rPr lang="ru-RU" altLang="ru-RU" sz="6200" b="1" smtClean="0">
                <a:solidFill>
                  <a:schemeClr val="accent6">
                    <a:lumMod val="75000"/>
                  </a:schemeClr>
                </a:solidFill>
              </a:rPr>
              <a:t>меня!</a:t>
            </a:r>
            <a:endParaRPr lang="ru-RU" altLang="ru-RU" sz="6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2256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5060950" y="5451475"/>
            <a:ext cx="8672513" cy="18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70000"/>
              </a:lnSpc>
            </a:pPr>
            <a:r>
              <a:rPr lang="ru-RU" sz="8000" b="1" dirty="0">
                <a:solidFill>
                  <a:srgbClr val="8A0000"/>
                </a:solidFill>
              </a:rPr>
              <a:t>Чудное озеро </a:t>
            </a:r>
            <a:r>
              <a:rPr lang="ru-RU" sz="8000" b="1" dirty="0" err="1">
                <a:solidFill>
                  <a:srgbClr val="8A0000"/>
                </a:solidFill>
              </a:rPr>
              <a:t>Генисаретское</a:t>
            </a:r>
            <a:endParaRPr kumimoji="1" lang="ru-RU" altLang="ru-RU" sz="8000" b="1" dirty="0">
              <a:solidFill>
                <a:srgbClr val="8A0000"/>
              </a:solidFill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5751513" y="7659688"/>
            <a:ext cx="5910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4800" b="1" i="1" u="sng" dirty="0">
                <a:solidFill>
                  <a:srgbClr val="7E0021"/>
                </a:solidFill>
                <a:ea typeface="Geneva" charset="0"/>
                <a:cs typeface="Geneva" charset="0"/>
              </a:rPr>
              <a:t>Гимн № </a:t>
            </a:r>
            <a:r>
              <a:rPr lang="ru-RU" altLang="ru-RU" sz="4800" b="1" i="1" u="sng" dirty="0" smtClean="0">
                <a:solidFill>
                  <a:srgbClr val="7E0021"/>
                </a:solidFill>
                <a:ea typeface="Geneva" charset="0"/>
                <a:cs typeface="Geneva" charset="0"/>
              </a:rPr>
              <a:t>370</a:t>
            </a:r>
            <a:endParaRPr lang="ru-RU" altLang="ru-RU" sz="4800" b="1" i="1" u="sng" dirty="0">
              <a:solidFill>
                <a:srgbClr val="7E0021"/>
              </a:solidFill>
              <a:ea typeface="Geneva" charset="0"/>
              <a:cs typeface="Genev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444</Words>
  <Application>Microsoft Macintosh PowerPoint</Application>
  <PresentationFormat>Другой</PresentationFormat>
  <Paragraphs>203</Paragraphs>
  <Slides>44</Slides>
  <Notes>44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Arial</vt:lpstr>
      <vt:lpstr>Helvetica Light</vt:lpstr>
      <vt:lpstr>Times New Roman</vt:lpstr>
      <vt:lpstr>Heiti-간체</vt:lpstr>
      <vt:lpstr>DejaVu Sans</vt:lpstr>
      <vt:lpstr>Geneva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Microsoft Office</cp:lastModifiedBy>
  <cp:revision>12</cp:revision>
  <cp:lastPrinted>1601-01-01T00:00:00Z</cp:lastPrinted>
  <dcterms:created xsi:type="dcterms:W3CDTF">2016-05-05T14:13:00Z</dcterms:created>
  <dcterms:modified xsi:type="dcterms:W3CDTF">2016-05-05T18:56:27Z</dcterms:modified>
</cp:coreProperties>
</file>